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4"/>
  </p:notesMasterIdLst>
  <p:sldIdLst>
    <p:sldId id="2417" r:id="rId3"/>
    <p:sldId id="2288" r:id="rId4"/>
    <p:sldId id="2472" r:id="rId5"/>
    <p:sldId id="2473" r:id="rId6"/>
    <p:sldId id="2423" r:id="rId7"/>
    <p:sldId id="1961" r:id="rId8"/>
    <p:sldId id="2425" r:id="rId9"/>
    <p:sldId id="2474" r:id="rId10"/>
    <p:sldId id="2426" r:id="rId11"/>
    <p:sldId id="2475" r:id="rId12"/>
    <p:sldId id="2262" r:id="rId13"/>
    <p:sldId id="2427" r:id="rId14"/>
    <p:sldId id="2476" r:id="rId15"/>
    <p:sldId id="2477" r:id="rId16"/>
    <p:sldId id="2355" r:id="rId17"/>
    <p:sldId id="2478" r:id="rId18"/>
    <p:sldId id="2434" r:id="rId19"/>
    <p:sldId id="2428" r:id="rId20"/>
    <p:sldId id="2479" r:id="rId21"/>
    <p:sldId id="2480" r:id="rId22"/>
    <p:sldId id="2481" r:id="rId23"/>
    <p:sldId id="2482" r:id="rId24"/>
    <p:sldId id="2483" r:id="rId25"/>
    <p:sldId id="2488" r:id="rId26"/>
    <p:sldId id="2484" r:id="rId27"/>
    <p:sldId id="2439" r:id="rId28"/>
    <p:sldId id="2485" r:id="rId29"/>
    <p:sldId id="2486" r:id="rId30"/>
    <p:sldId id="2445" r:id="rId31"/>
    <p:sldId id="1948" r:id="rId32"/>
    <p:sldId id="23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59A78D"/>
    <a:srgbClr val="3C6861"/>
    <a:srgbClr val="D5F4FF"/>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10/10/2022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6</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31</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10/10/2022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10/10/2022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10/10/2022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10/10/2022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10/10/2022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10/10/2022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10/10/2022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10/10/2022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10/10/2022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10/10/2022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10/10/2022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10/10/2022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10/10/2022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10/10/2022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10/10/2022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10/10/2022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10/10/2022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10/10/2022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10/10/2022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10/10/2022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10/10/2022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hilippians Title1.jpe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11" name="Rectangle 10"/>
          <p:cNvSpPr/>
          <p:nvPr/>
        </p:nvSpPr>
        <p:spPr>
          <a:xfrm>
            <a:off x="0" y="152400"/>
            <a:ext cx="91440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What a Way to Live</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1:12 – 20</a:t>
            </a:r>
          </a:p>
        </p:txBody>
      </p:sp>
      <p:sp>
        <p:nvSpPr>
          <p:cNvPr id="10" name="Rectangle 9"/>
          <p:cNvSpPr/>
          <p:nvPr/>
        </p:nvSpPr>
        <p:spPr>
          <a:xfrm>
            <a:off x="0" y="4724400"/>
            <a:ext cx="9144000" cy="1323439"/>
          </a:xfrm>
          <a:prstGeom prst="rect">
            <a:avLst/>
          </a:prstGeom>
          <a:effectLst>
            <a:innerShdw blurRad="63500" dist="63500" dir="13500000">
              <a:schemeClr val="bg1">
                <a:alpha val="50000"/>
              </a:schemeClr>
            </a:innerShdw>
          </a:effectLst>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32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12 October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000"/>
                                        <p:tgtEl>
                                          <p:spTgt spid="10">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a Roman citizen Paul had the right to be treated with fairness and justice.  Instead, he had been mistreated, falsely accused, and unjustly arrested.  On top of all this, during his journey to Rome he was shipwrecked!</a:t>
            </a:r>
          </a:p>
          <a:p>
            <a:pPr indent="457200">
              <a:spcAft>
                <a:spcPts val="1200"/>
              </a:spcAft>
            </a:pPr>
            <a:r>
              <a:rPr lang="en-US" sz="2400" b="1" dirty="0" smtClean="0">
                <a:latin typeface="Cambria" pitchFamily="18" charset="0"/>
              </a:rPr>
              <a:t>If anybody had a right to look at the world through dim lenses, complaining that he had been victimized, it was Paul.  But even through all this, he did not complain.  He was confident, despite hardship (</a:t>
            </a:r>
            <a:r>
              <a:rPr lang="en-US" sz="2400" b="1" dirty="0" smtClean="0">
                <a:effectLst>
                  <a:outerShdw blurRad="38100" dist="38100" dir="2700000" algn="tl">
                    <a:srgbClr val="000000">
                      <a:alpha val="43137"/>
                    </a:srgbClr>
                  </a:outerShdw>
                </a:effectLst>
                <a:latin typeface="Cambria" pitchFamily="18" charset="0"/>
              </a:rPr>
              <a:t>1:12-14</a:t>
            </a:r>
            <a:r>
              <a:rPr lang="en-US" sz="2400" b="1" dirty="0" smtClean="0">
                <a:latin typeface="Cambria" pitchFamily="18" charset="0"/>
              </a:rPr>
              <a:t>); joyful, in spite of others’ ill will (</a:t>
            </a:r>
            <a:r>
              <a:rPr lang="en-US" sz="2400" b="1" dirty="0" smtClean="0">
                <a:effectLst>
                  <a:outerShdw blurRad="38100" dist="38100" dir="2700000" algn="tl">
                    <a:srgbClr val="000000">
                      <a:alpha val="43137"/>
                    </a:srgbClr>
                  </a:outerShdw>
                </a:effectLst>
                <a:latin typeface="Cambria" pitchFamily="18" charset="0"/>
              </a:rPr>
              <a:t>1:15-18</a:t>
            </a:r>
            <a:r>
              <a:rPr lang="en-US" sz="2400" b="1" dirty="0" smtClean="0">
                <a:latin typeface="Cambria" pitchFamily="18" charset="0"/>
              </a:rPr>
              <a:t>); and hopeful, regardless of uncertainties (</a:t>
            </a:r>
            <a:r>
              <a:rPr lang="en-US" sz="2400" b="1" dirty="0" smtClean="0">
                <a:effectLst>
                  <a:outerShdw blurRad="38100" dist="38100" dir="2700000" algn="tl">
                    <a:srgbClr val="000000">
                      <a:alpha val="43137"/>
                    </a:srgbClr>
                  </a:outerShdw>
                </a:effectLst>
                <a:latin typeface="Cambria" pitchFamily="18" charset="0"/>
              </a:rPr>
              <a:t>1:19-20</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1:12 – 20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724096"/>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12</a:t>
            </a:r>
            <a:r>
              <a:rPr lang="en-US" sz="2800" i="1" dirty="0" smtClean="0">
                <a:latin typeface="Georgia" pitchFamily="18" charset="0"/>
              </a:rPr>
              <a:t>But I want you to know, brethren, that the things which happened to me have actually turned out for the furtherance of the gospel,  </a:t>
            </a:r>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so that it has become evident to the whole palace guard, and to all the rest, that my chains are in Christ;  </a:t>
            </a:r>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and most of the brethren in the Lord, having become confident by my chains, are much more bold to speak the word without fear.</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1:12 – 14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light of the sequence of events leading to his imprisonment, Paul was convinced that his circumstances had turned out “for the greater progress of the gospel” (</a:t>
            </a:r>
            <a:r>
              <a:rPr lang="en-US" sz="2400" b="1" dirty="0" smtClean="0">
                <a:effectLst>
                  <a:outerShdw blurRad="38100" dist="38100" dir="2700000" algn="tl">
                    <a:srgbClr val="000000">
                      <a:alpha val="43137"/>
                    </a:srgbClr>
                  </a:outerShdw>
                </a:effectLst>
                <a:latin typeface="Cambria" pitchFamily="18" charset="0"/>
              </a:rPr>
              <a:t>1:12</a:t>
            </a:r>
            <a:r>
              <a:rPr lang="en-US" sz="2400" b="1" dirty="0" smtClean="0">
                <a:latin typeface="Cambria" pitchFamily="18" charset="0"/>
              </a:rPr>
              <a:t>).  Don’t you love that!  There’s no pouting, no “woe is me” mentality.  Rather than viewing his chains as intolerable restrictions, Paul saw them as God-appointed megaphones to get the message of the gospel into the imperial barracks.</a:t>
            </a:r>
          </a:p>
          <a:p>
            <a:pPr indent="457200">
              <a:spcAft>
                <a:spcPts val="1200"/>
              </a:spcAft>
            </a:pPr>
            <a:r>
              <a:rPr lang="en-US" sz="2400" b="1" dirty="0" smtClean="0">
                <a:latin typeface="Cambria" pitchFamily="18" charset="0"/>
              </a:rPr>
              <a:t>Because of his imprisonment under the ever-watching eyes of Roman soldiers, the cause of Christ had become know “throughout the whole praetorian guard” (</a:t>
            </a:r>
            <a:r>
              <a:rPr lang="en-US" sz="2400" b="1" dirty="0" smtClean="0">
                <a:effectLst>
                  <a:outerShdw blurRad="38100" dist="38100" dir="2700000" algn="tl">
                    <a:srgbClr val="000000">
                      <a:alpha val="43137"/>
                    </a:srgbClr>
                  </a:outerShdw>
                </a:effectLst>
                <a:latin typeface="Cambria" pitchFamily="18" charset="0"/>
              </a:rPr>
              <a:t>1:13</a:t>
            </a:r>
            <a:r>
              <a:rPr lang="en-US" sz="2400" b="1" dirty="0" smtClean="0">
                <a:latin typeface="Cambria" pitchFamily="18" charset="0"/>
              </a:rPr>
              <a:t>).  In other words, the gospel had penetrated into places it never would have without Paul’s “tragic” arrest. </a:t>
            </a:r>
          </a:p>
        </p:txBody>
      </p:sp>
      <p:grpSp>
        <p:nvGrpSpPr>
          <p:cNvPr id="2" name="Group 8"/>
          <p:cNvGrpSpPr/>
          <p:nvPr/>
        </p:nvGrpSpPr>
        <p:grpSpPr>
          <a:xfrm>
            <a:off x="304800" y="152400"/>
            <a:ext cx="8534400" cy="914400"/>
            <a:chOff x="304800" y="152400"/>
            <a:chExt cx="8534400" cy="914400"/>
          </a:xfrm>
          <a:solidFill>
            <a:srgbClr val="00B0F0"/>
          </a:solidFill>
        </p:grpSpPr>
        <p:sp>
          <p:nvSpPr>
            <p:cNvPr id="7" name="Title 1"/>
            <p:cNvSpPr txBox="1">
              <a:spLocks/>
            </p:cNvSpPr>
            <p:nvPr/>
          </p:nvSpPr>
          <p:spPr>
            <a:xfrm>
              <a:off x="304800" y="152400"/>
              <a:ext cx="8534400" cy="914400"/>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1:12 – 14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Think about it.  With each changing of the guard came a new opportunity for sharing Christ, for telling his compelling story of conversion.  How he was once a persecutor of Christians.  How he had met the Lord Jesus face-to-face.  How he had gone from enemy to emissary overnight.  For two years, the Roman guards heard Paul pray, preach, and dictate letters.</a:t>
            </a:r>
          </a:p>
          <a:p>
            <a:pPr indent="457200">
              <a:spcAft>
                <a:spcPts val="1200"/>
              </a:spcAft>
            </a:pPr>
            <a:r>
              <a:rPr lang="en-US" sz="2400" b="1" dirty="0" smtClean="0">
                <a:latin typeface="Cambria" pitchFamily="18" charset="0"/>
              </a:rPr>
              <a:t>They listened as he conversed with others about the consequence of sin and offered a new start by grace alone through faith alone in Christ alone.  In this way, the gospel penetrated the imperial barracks like an arrow through armor. </a:t>
            </a:r>
          </a:p>
        </p:txBody>
      </p:sp>
      <p:grpSp>
        <p:nvGrpSpPr>
          <p:cNvPr id="2" name="Group 8"/>
          <p:cNvGrpSpPr/>
          <p:nvPr/>
        </p:nvGrpSpPr>
        <p:grpSpPr>
          <a:xfrm>
            <a:off x="304800" y="152400"/>
            <a:ext cx="8534400" cy="914400"/>
            <a:chOff x="304800" y="152400"/>
            <a:chExt cx="8534400" cy="914400"/>
          </a:xfrm>
          <a:solidFill>
            <a:srgbClr val="00B0F0"/>
          </a:solidFill>
        </p:grpSpPr>
        <p:sp>
          <p:nvSpPr>
            <p:cNvPr id="7" name="Title 1"/>
            <p:cNvSpPr txBox="1">
              <a:spLocks/>
            </p:cNvSpPr>
            <p:nvPr/>
          </p:nvSpPr>
          <p:spPr>
            <a:xfrm>
              <a:off x="304800" y="152400"/>
              <a:ext cx="8534400" cy="914400"/>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1:12 – 14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None of this could have happened had Paul chosen despair instead of joy.  Instead of asking, “Why did this have to happen to me?”  he asked, “How has this resulted for God’s benefit?”  He rejoiced that the unfair circumstances that were brought about by those trying to silence him ended up amplifying the proclamation of the gospel far and wide.</a:t>
            </a:r>
          </a:p>
          <a:p>
            <a:pPr indent="457200">
              <a:spcAft>
                <a:spcPts val="1200"/>
              </a:spcAft>
            </a:pPr>
            <a:r>
              <a:rPr lang="en-US" sz="2400" b="1" dirty="0" smtClean="0">
                <a:latin typeface="Cambria" pitchFamily="18" charset="0"/>
              </a:rPr>
              <a:t>His own positive attitude during imprisonment encouraged those who were still free.  They could put up with more, suffer more, speak out more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and spread the gospel with far more courage than they had before (</a:t>
            </a:r>
            <a:r>
              <a:rPr lang="en-US" sz="2400" b="1" dirty="0" smtClean="0">
                <a:effectLst>
                  <a:outerShdw blurRad="38100" dist="38100" dir="2700000" algn="tl">
                    <a:srgbClr val="000000">
                      <a:alpha val="43137"/>
                    </a:srgbClr>
                  </a:outerShdw>
                </a:effectLst>
                <a:latin typeface="Cambria" pitchFamily="18" charset="0"/>
              </a:rPr>
              <a:t>1:14</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solidFill>
        </p:grpSpPr>
        <p:sp>
          <p:nvSpPr>
            <p:cNvPr id="7" name="Title 1"/>
            <p:cNvSpPr txBox="1">
              <a:spLocks/>
            </p:cNvSpPr>
            <p:nvPr/>
          </p:nvSpPr>
          <p:spPr>
            <a:xfrm>
              <a:off x="304800" y="152400"/>
              <a:ext cx="8534400" cy="914400"/>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1:12 – 14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77828" name="Picture 4" descr="What Does Philippians 1:14 Mean?"/>
          <p:cNvPicPr>
            <a:picLocks noChangeAspect="1" noChangeArrowheads="1"/>
          </p:cNvPicPr>
          <p:nvPr/>
        </p:nvPicPr>
        <p:blipFill>
          <a:blip r:embed="rId2" cstate="print"/>
          <a:srcRect b="5322"/>
          <a:stretch>
            <a:fillRect/>
          </a:stretch>
        </p:blipFill>
        <p:spPr bwMode="auto">
          <a:xfrm>
            <a:off x="381000" y="380999"/>
            <a:ext cx="8382000" cy="595190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diamond(out)">
                                      <p:cBhvr>
                                        <p:cTn id="7" dur="2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04698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What Paul’s enemies had intended as a deathblow to his ministry had breathed new life into the church worldwide.  We can only wonder if the words of the ancient patriarch Joseph ever entered Paul’s mind as he reflected on his circumstances with a smile:  </a:t>
            </a:r>
            <a:r>
              <a:rPr lang="en-US" sz="2400" b="1" i="1" dirty="0" smtClean="0">
                <a:latin typeface="Cambria" pitchFamily="18" charset="0"/>
              </a:rPr>
              <a:t>“As for you, you meant evil against me, but God meant it for good in order to bring                    about this present result, to preserve many people alive”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Gen. 50:20</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solidFill>
        </p:grpSpPr>
        <p:sp>
          <p:nvSpPr>
            <p:cNvPr id="7" name="Title 1"/>
            <p:cNvSpPr txBox="1">
              <a:spLocks/>
            </p:cNvSpPr>
            <p:nvPr/>
          </p:nvSpPr>
          <p:spPr>
            <a:xfrm>
              <a:off x="304800" y="152400"/>
              <a:ext cx="8534400" cy="914400"/>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1:12 – 14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600986"/>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15</a:t>
            </a:r>
            <a:r>
              <a:rPr lang="en-US" sz="2700" i="1" dirty="0" smtClean="0">
                <a:latin typeface="Georgia" pitchFamily="18" charset="0"/>
              </a:rPr>
              <a:t>Some indeed preach Christ even from envy and strife, and some also from goodwill: </a:t>
            </a:r>
            <a:r>
              <a:rPr lang="en-US" sz="2700" b="1" baseline="30000" dirty="0" smtClean="0">
                <a:effectLst>
                  <a:outerShdw blurRad="38100" dist="38100" dir="2700000" algn="tl">
                    <a:srgbClr val="000000">
                      <a:alpha val="43137"/>
                    </a:srgbClr>
                  </a:outerShdw>
                </a:effectLst>
                <a:latin typeface="Georgia" pitchFamily="18" charset="0"/>
              </a:rPr>
              <a:t>16</a:t>
            </a:r>
            <a:r>
              <a:rPr lang="en-US" sz="2700" i="1" dirty="0" smtClean="0">
                <a:latin typeface="Georgia" pitchFamily="18" charset="0"/>
              </a:rPr>
              <a:t>The former preach Christ from selfish ambition, not sincerely, supposing to add affliction to my chains; </a:t>
            </a:r>
            <a:r>
              <a:rPr lang="en-US" sz="2700" b="1" baseline="30000" dirty="0" smtClean="0">
                <a:effectLst>
                  <a:outerShdw blurRad="38100" dist="38100" dir="2700000" algn="tl">
                    <a:srgbClr val="000000">
                      <a:alpha val="43137"/>
                    </a:srgbClr>
                  </a:outerShdw>
                </a:effectLst>
                <a:latin typeface="Georgia" pitchFamily="18" charset="0"/>
              </a:rPr>
              <a:t>17</a:t>
            </a:r>
            <a:r>
              <a:rPr lang="en-US" sz="2700" i="1" dirty="0" smtClean="0">
                <a:latin typeface="Georgia" pitchFamily="18" charset="0"/>
              </a:rPr>
              <a:t>but the latter out of love, knowing that I am appointed for the defense of the gospel.  </a:t>
            </a:r>
            <a:r>
              <a:rPr lang="en-US" sz="2700" b="1" baseline="30000" dirty="0" smtClean="0">
                <a:effectLst>
                  <a:outerShdw blurRad="38100" dist="38100" dir="2700000" algn="tl">
                    <a:srgbClr val="000000">
                      <a:alpha val="43137"/>
                    </a:srgbClr>
                  </a:outerShdw>
                </a:effectLst>
                <a:latin typeface="Georgia" pitchFamily="18" charset="0"/>
              </a:rPr>
              <a:t>18</a:t>
            </a:r>
            <a:r>
              <a:rPr lang="en-US" sz="2700" i="1" dirty="0" smtClean="0">
                <a:latin typeface="Georgia" pitchFamily="18" charset="0"/>
              </a:rPr>
              <a:t>What then?  Only that in every way, whether in pretense or in truth, Christ is preached; and in this I rejoice, yes, and will rejoice.</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1:15 – 18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Besides being confident even in the midst of hardship, Paul was also joyful in spite of what other people did to harm him.  While Paul was stuck under house arrest, he had to count on others to carry on the work of spreading the gospel beyond the cities he and other apostles had already reached.</a:t>
            </a:r>
          </a:p>
          <a:p>
            <a:pPr indent="457200">
              <a:spcAft>
                <a:spcPts val="1200"/>
              </a:spcAft>
            </a:pPr>
            <a:r>
              <a:rPr lang="en-US" sz="2400" b="1" dirty="0" smtClean="0">
                <a:latin typeface="Cambria" pitchFamily="18" charset="0"/>
              </a:rPr>
              <a:t>Many had picked up the torch and were bearing it honorably in the same spirit of self-sacrificial love as Paul had.  I think of Timothy, Luke, Mark, and others who were faithful to Paul’s cause.  But with Paul stuck in a pit stop, his absence also encouraged others to infringe on his mission field with less honorable motives.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1:15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Some began preaching the gospel not because the love Christ compelled them, but because they saw a gap in the market and an opportunity to do what Paul had done and to get a little of the glory they thought Paul had received.</a:t>
            </a:r>
          </a:p>
          <a:p>
            <a:pPr indent="457200">
              <a:spcAft>
                <a:spcPts val="1200"/>
              </a:spcAft>
            </a:pPr>
            <a:r>
              <a:rPr lang="en-US" sz="2400" b="1" dirty="0" smtClean="0">
                <a:latin typeface="Cambria" pitchFamily="18" charset="0"/>
              </a:rPr>
              <a:t>As Paul’s faithful friends visited him in his rented home and saw the unbelievably optimistic attitude he had, they may have become a little frustrated.  Here Swindoll employs a little creative license:</a:t>
            </a:r>
          </a:p>
          <a:p>
            <a:pPr indent="457200">
              <a:spcAft>
                <a:spcPts val="1200"/>
              </a:spcAft>
            </a:pPr>
            <a:r>
              <a:rPr lang="en-US" sz="2400" i="1" dirty="0" smtClean="0">
                <a:latin typeface="Cambria" pitchFamily="18" charset="0"/>
              </a:rPr>
              <a:t>Paul smiles widely, eyeing the Roman guard sitting nearby.</a:t>
            </a:r>
            <a:r>
              <a:rPr lang="en-US" sz="2400" i="1" dirty="0" smtClean="0">
                <a:effectLst>
                  <a:outerShdw blurRad="38100" dist="38100" dir="2700000" algn="tl">
                    <a:srgbClr val="000000">
                      <a:alpha val="43137"/>
                    </a:srgbClr>
                  </a:outerShdw>
                </a:effectLst>
                <a:latin typeface="Cambria" pitchFamily="18" charset="0"/>
              </a:rPr>
              <a:t>  “Isn’t it amazing how God’s working through all this?”  </a:t>
            </a:r>
            <a:r>
              <a:rPr lang="en-US" sz="2400" i="1" dirty="0" smtClean="0">
                <a:latin typeface="Cambria" pitchFamily="18" charset="0"/>
              </a:rPr>
              <a:t>He waves his hand around his home then gestures toward the soldier.</a:t>
            </a:r>
            <a:r>
              <a:rPr lang="en-US" sz="2400" i="1" dirty="0" smtClean="0">
                <a:effectLst>
                  <a:outerShdw blurRad="38100" dist="38100" dir="2700000" algn="tl">
                    <a:srgbClr val="000000">
                      <a:alpha val="43137"/>
                    </a:srgbClr>
                  </a:outerShdw>
                </a:effectLst>
                <a:latin typeface="Cambria" pitchFamily="18" charset="0"/>
              </a:rPr>
              <a:t>  “Did you hear what Claudius here said?  The guards were talking about Jesus last night!  The guards!”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1:15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this epistle with his customary salutation followed by an expression of thanksgiving and prayer.  He shares that the church at Philippi had been a source of great joy to him by virtue of their fellowship with him in the proclamation of the gospel (</a:t>
            </a:r>
            <a:r>
              <a:rPr lang="en-US" sz="2400" b="1" dirty="0" smtClean="0">
                <a:effectLst>
                  <a:outerShdw blurRad="38100" dist="38100" dir="2700000" algn="tl">
                    <a:srgbClr val="000000">
                      <a:alpha val="43137"/>
                    </a:srgbClr>
                  </a:outerShdw>
                </a:effectLst>
                <a:latin typeface="Cambria" pitchFamily="18" charset="0"/>
              </a:rPr>
              <a:t>1-5</a:t>
            </a:r>
            <a:r>
              <a:rPr lang="en-US" sz="2400" b="1" dirty="0" smtClean="0">
                <a:latin typeface="Cambria" pitchFamily="18" charset="0"/>
              </a:rPr>
              <a:t>).  </a:t>
            </a:r>
          </a:p>
          <a:p>
            <a:pPr indent="457200">
              <a:spcAft>
                <a:spcPts val="1200"/>
              </a:spcAft>
            </a:pPr>
            <a:r>
              <a:rPr lang="en-US" sz="2400" b="1" dirty="0" smtClean="0">
                <a:latin typeface="Cambria" pitchFamily="18" charset="0"/>
              </a:rPr>
              <a:t>Confident that God will complete the work He began in the Philippian Church, Paul prays that their spiritual growth will continue (</a:t>
            </a:r>
            <a:r>
              <a:rPr lang="en-US" sz="2400" b="1" dirty="0" smtClean="0">
                <a:effectLst>
                  <a:outerShdw blurRad="38100" dist="38100" dir="2700000" algn="tl">
                    <a:srgbClr val="000000">
                      <a:alpha val="43137"/>
                    </a:srgbClr>
                  </a:outerShdw>
                </a:effectLst>
                <a:latin typeface="Cambria" pitchFamily="18" charset="0"/>
              </a:rPr>
              <a:t>6-11</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i="1" dirty="0" smtClean="0">
                <a:effectLst>
                  <a:outerShdw blurRad="38100" dist="38100" dir="2700000" algn="tl">
                    <a:srgbClr val="000000">
                      <a:alpha val="43137"/>
                    </a:srgbClr>
                  </a:outerShdw>
                </a:effectLst>
                <a:latin typeface="Cambria" pitchFamily="18" charset="0"/>
              </a:rPr>
              <a:t>“Huh?”  </a:t>
            </a:r>
            <a:r>
              <a:rPr lang="en-US" sz="2400" i="1" dirty="0" smtClean="0">
                <a:latin typeface="Cambria" pitchFamily="18" charset="0"/>
              </a:rPr>
              <a:t>Luke lifts his pen from the paper on which he had been writing since lunch, ignoring everything that had been going on all afternoon.</a:t>
            </a:r>
            <a:r>
              <a:rPr lang="en-US" sz="2400" i="1" dirty="0" smtClean="0">
                <a:effectLst>
                  <a:outerShdw blurRad="38100" dist="38100" dir="2700000" algn="tl">
                    <a:srgbClr val="000000">
                      <a:alpha val="43137"/>
                    </a:srgbClr>
                  </a:outerShdw>
                </a:effectLst>
                <a:latin typeface="Cambria" pitchFamily="18" charset="0"/>
              </a:rPr>
              <a:t>  “Oh, yeah.  Sure, that’s true.”  </a:t>
            </a:r>
            <a:r>
              <a:rPr lang="en-US" sz="2400" i="1" dirty="0" smtClean="0">
                <a:latin typeface="Cambria" pitchFamily="18" charset="0"/>
              </a:rPr>
              <a:t>He sets down his pen. </a:t>
            </a:r>
            <a:r>
              <a:rPr lang="en-US" sz="2400" i="1" dirty="0" smtClean="0">
                <a:effectLst>
                  <a:outerShdw blurRad="38100" dist="38100" dir="2700000" algn="tl">
                    <a:srgbClr val="000000">
                      <a:alpha val="43137"/>
                    </a:srgbClr>
                  </a:outerShdw>
                </a:effectLst>
                <a:latin typeface="Cambria" pitchFamily="18" charset="0"/>
              </a:rPr>
              <a:t> “But think of all the places where you could be taking the gospel.”  </a:t>
            </a:r>
            <a:r>
              <a:rPr lang="en-US" sz="2400" i="1" dirty="0" smtClean="0">
                <a:latin typeface="Cambria" pitchFamily="18" charset="0"/>
              </a:rPr>
              <a:t>He points down at his paper. </a:t>
            </a:r>
            <a:r>
              <a:rPr lang="en-US" sz="2400" i="1" dirty="0" smtClean="0">
                <a:effectLst>
                  <a:outerShdw blurRad="38100" dist="38100" dir="2700000" algn="tl">
                    <a:srgbClr val="000000">
                      <a:alpha val="43137"/>
                    </a:srgbClr>
                  </a:outerShdw>
                </a:effectLst>
                <a:latin typeface="Cambria" pitchFamily="18" charset="0"/>
              </a:rPr>
              <a:t> “I’ve been writing this account for that court official, Theophilus, all about the adventures we’ve already had.  It’s so amazing!  So thrilling! I know there’s more ahead.  You still haven’t made it to Spain like you wanted.  But you’re stuck here.  We have to get you out of Rome as soon as we can.  I have this plan—”</a:t>
            </a:r>
          </a:p>
          <a:p>
            <a:pPr indent="457200">
              <a:spcAft>
                <a:spcPts val="1200"/>
              </a:spcAft>
            </a:pPr>
            <a:r>
              <a:rPr lang="en-US" sz="2400" i="1" dirty="0" smtClean="0">
                <a:latin typeface="Cambria" pitchFamily="18" charset="0"/>
              </a:rPr>
              <a:t>Paul interrupts Luke with a wave of his hand.</a:t>
            </a:r>
            <a:r>
              <a:rPr lang="en-US" sz="2400" i="1" dirty="0" smtClean="0">
                <a:effectLst>
                  <a:outerShdw blurRad="38100" dist="38100" dir="2700000" algn="tl">
                    <a:srgbClr val="000000">
                      <a:alpha val="43137"/>
                    </a:srgbClr>
                  </a:outerShdw>
                </a:effectLst>
                <a:latin typeface="Cambria" pitchFamily="18" charset="0"/>
              </a:rPr>
              <a:t>  “Luke, so many other workers are rolling up their sleeves and digging in.  I think being ‘stuck’ here may be a good thing.  It’s actually gotten people off their seats and serving.”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1:15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355312"/>
          </a:xfrm>
          <a:prstGeom prst="rect">
            <a:avLst/>
          </a:prstGeom>
          <a:noFill/>
          <a:effectLst/>
        </p:spPr>
        <p:txBody>
          <a:bodyPr wrap="square" rtlCol="0">
            <a:spAutoFit/>
          </a:bodyPr>
          <a:lstStyle/>
          <a:p>
            <a:pPr indent="457200">
              <a:spcAft>
                <a:spcPts val="1200"/>
              </a:spcAft>
            </a:pPr>
            <a:r>
              <a:rPr lang="en-US" sz="2400" i="1" dirty="0" smtClean="0">
                <a:effectLst>
                  <a:outerShdw blurRad="38100" dist="38100" dir="2700000" algn="tl">
                    <a:srgbClr val="000000">
                      <a:alpha val="43137"/>
                    </a:srgbClr>
                  </a:outerShdw>
                </a:effectLst>
                <a:latin typeface="Cambria" pitchFamily="18" charset="0"/>
              </a:rPr>
              <a:t>“I feel like a lot of those guys were a little intimidated by me.  Now they’re boldly preaching in my place!”</a:t>
            </a:r>
            <a:r>
              <a:rPr lang="en-US" sz="2400" i="1" dirty="0" smtClean="0">
                <a:latin typeface="Cambria" pitchFamily="18" charset="0"/>
              </a:rPr>
              <a:t>  </a:t>
            </a:r>
          </a:p>
          <a:p>
            <a:pPr indent="457200">
              <a:spcAft>
                <a:spcPts val="1200"/>
              </a:spcAft>
            </a:pPr>
            <a:r>
              <a:rPr lang="en-US" sz="2400" i="1" dirty="0" smtClean="0">
                <a:latin typeface="Cambria" pitchFamily="18" charset="0"/>
              </a:rPr>
              <a:t>Luke takes a deep breath.  </a:t>
            </a:r>
            <a:r>
              <a:rPr lang="en-US" sz="2400" i="1" dirty="0" smtClean="0">
                <a:effectLst>
                  <a:outerShdw blurRad="38100" dist="38100" dir="2700000" algn="tl">
                    <a:srgbClr val="000000">
                      <a:alpha val="43137"/>
                    </a:srgbClr>
                  </a:outerShdw>
                </a:effectLst>
                <a:latin typeface="Cambria" pitchFamily="18" charset="0"/>
              </a:rPr>
              <a:t>“About that …”</a:t>
            </a:r>
            <a:r>
              <a:rPr lang="en-US" sz="2400" i="1" dirty="0" smtClean="0">
                <a:latin typeface="Cambria" pitchFamily="18" charset="0"/>
              </a:rPr>
              <a:t>  </a:t>
            </a:r>
          </a:p>
          <a:p>
            <a:pPr indent="457200">
              <a:spcAft>
                <a:spcPts val="1200"/>
              </a:spcAft>
            </a:pPr>
            <a:r>
              <a:rPr lang="en-US" sz="2400" i="1" dirty="0" smtClean="0">
                <a:effectLst>
                  <a:outerShdw blurRad="38100" dist="38100" dir="2700000" algn="tl">
                    <a:srgbClr val="000000">
                      <a:alpha val="43137"/>
                    </a:srgbClr>
                  </a:outerShdw>
                </a:effectLst>
                <a:latin typeface="Cambria" pitchFamily="18" charset="0"/>
              </a:rPr>
              <a:t>“Yes?”</a:t>
            </a:r>
          </a:p>
          <a:p>
            <a:pPr indent="457200">
              <a:spcAft>
                <a:spcPts val="1200"/>
              </a:spcAft>
            </a:pPr>
            <a:r>
              <a:rPr lang="en-US" sz="2400" i="1" dirty="0" smtClean="0">
                <a:effectLst>
                  <a:outerShdw blurRad="38100" dist="38100" dir="2700000" algn="tl">
                    <a:srgbClr val="000000">
                      <a:alpha val="43137"/>
                    </a:srgbClr>
                  </a:outerShdw>
                </a:effectLst>
                <a:latin typeface="Cambria" pitchFamily="18" charset="0"/>
              </a:rPr>
              <a:t>“Well,”</a:t>
            </a:r>
            <a:r>
              <a:rPr lang="en-US" sz="2400" i="1" dirty="0" smtClean="0">
                <a:latin typeface="Cambria" pitchFamily="18" charset="0"/>
              </a:rPr>
              <a:t> Luke says, </a:t>
            </a:r>
            <a:r>
              <a:rPr lang="en-US" sz="2400" i="1" dirty="0" smtClean="0">
                <a:effectLst>
                  <a:outerShdw blurRad="38100" dist="38100" dir="2700000" algn="tl">
                    <a:srgbClr val="000000">
                      <a:alpha val="43137"/>
                    </a:srgbClr>
                  </a:outerShdw>
                </a:effectLst>
                <a:latin typeface="Cambria" pitchFamily="18" charset="0"/>
              </a:rPr>
              <a:t>“you need to know that there are some, well—” </a:t>
            </a:r>
            <a:r>
              <a:rPr lang="en-US" sz="2400" i="1" dirty="0" smtClean="0">
                <a:latin typeface="Cambria" pitchFamily="18" charset="0"/>
              </a:rPr>
              <a:t>he pauses, searching for the right word.  </a:t>
            </a:r>
            <a:r>
              <a:rPr lang="en-US" sz="2400" i="1" dirty="0" smtClean="0">
                <a:effectLst>
                  <a:outerShdw blurRad="38100" dist="38100" dir="2700000" algn="tl">
                    <a:srgbClr val="000000">
                      <a:alpha val="43137"/>
                    </a:srgbClr>
                  </a:outerShdw>
                </a:effectLst>
                <a:latin typeface="Cambria" pitchFamily="18" charset="0"/>
              </a:rPr>
              <a:t>“Let’s just call them ‘less than sincere’ people preaching out there.  Not that they’re trying to make a name for themselves.  Mark thinks they’re driven by envy—envy of you and of each other.  They’re actually acting like it’s a big competition. To see who can plant more churches.  I even think a few might be trying to nudge you out a little while you’re stuck here.  All the more reason for us to figure out a way to get you out as soon as possible.” </a:t>
            </a:r>
            <a:r>
              <a:rPr lang="en-US" sz="2400" i="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1:15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i="1" dirty="0" smtClean="0">
                <a:latin typeface="Cambria" pitchFamily="18" charset="0"/>
              </a:rPr>
              <a:t>Paul lets out a long sigh and responds, </a:t>
            </a:r>
            <a:r>
              <a:rPr lang="en-US" sz="2400" i="1" dirty="0" smtClean="0">
                <a:effectLst>
                  <a:outerShdw blurRad="38100" dist="38100" dir="2700000" algn="tl">
                    <a:srgbClr val="000000">
                      <a:alpha val="43137"/>
                    </a:srgbClr>
                  </a:outerShdw>
                </a:effectLst>
                <a:latin typeface="Cambria" pitchFamily="18" charset="0"/>
              </a:rPr>
              <a:t>“Hmmm.  You know what, Luke?  So what if some are preaching with wrong motives?  So what if some are a little too interested in themselves?  So what if there are some who are taking shots at me while I’m out of pocket?  None of that matter.  What matters is this.”</a:t>
            </a:r>
          </a:p>
          <a:p>
            <a:pPr indent="457200">
              <a:spcAft>
                <a:spcPts val="1200"/>
              </a:spcAft>
            </a:pPr>
            <a:r>
              <a:rPr lang="en-US" sz="2400" i="1" dirty="0" smtClean="0">
                <a:latin typeface="Cambria" pitchFamily="18" charset="0"/>
              </a:rPr>
              <a:t>Paul leans in and looks Luke right in the eyes.  </a:t>
            </a:r>
            <a:r>
              <a:rPr lang="en-US" sz="2400" i="1" dirty="0" smtClean="0">
                <a:effectLst>
                  <a:outerShdw blurRad="38100" dist="38100" dir="2700000" algn="tl">
                    <a:srgbClr val="000000">
                      <a:alpha val="43137"/>
                    </a:srgbClr>
                  </a:outerShdw>
                </a:effectLst>
                <a:latin typeface="Cambria" pitchFamily="18" charset="0"/>
              </a:rPr>
              <a:t>“Christ is being preached, even more than when I was out there myself.  And that thought alone is enough to give me joy!”</a:t>
            </a:r>
            <a:r>
              <a:rPr lang="en-US" sz="2400" i="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1:15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Although we have no official record, a conversation like this could have taken place.  We do know that Paul had been made aware of some fresh contenders out in the field—some preaching Christ “from envy and strife” and “selfish ambition,” while others preaching with pure motives         (</a:t>
            </a:r>
            <a:r>
              <a:rPr lang="en-US" sz="2400" b="1" dirty="0" smtClean="0">
                <a:effectLst>
                  <a:outerShdw blurRad="38100" dist="38100" dir="2700000" algn="tl">
                    <a:srgbClr val="000000">
                      <a:alpha val="43137"/>
                    </a:srgbClr>
                  </a:outerShdw>
                </a:effectLst>
                <a:latin typeface="Cambria" pitchFamily="18" charset="0"/>
              </a:rPr>
              <a:t>1:15-17</a:t>
            </a:r>
            <a:r>
              <a:rPr lang="en-US" sz="2400" b="1" dirty="0" smtClean="0">
                <a:latin typeface="Cambria" pitchFamily="18" charset="0"/>
              </a:rPr>
              <a:t>).  In either case, Paul concedes, Christ is being preached (</a:t>
            </a:r>
            <a:r>
              <a:rPr lang="en-US" sz="2400" b="1" dirty="0" smtClean="0">
                <a:effectLst>
                  <a:outerShdw blurRad="38100" dist="38100" dir="2700000" algn="tl">
                    <a:srgbClr val="000000">
                      <a:alpha val="43137"/>
                    </a:srgbClr>
                  </a:outerShdw>
                </a:effectLst>
                <a:latin typeface="Cambria" pitchFamily="18" charset="0"/>
              </a:rPr>
              <a:t>1:18</a:t>
            </a:r>
            <a:r>
              <a:rPr lang="en-US" sz="2400" b="1" dirty="0" smtClean="0">
                <a:latin typeface="Cambria" pitchFamily="18" charset="0"/>
              </a:rPr>
              <a:t>).  </a:t>
            </a:r>
          </a:p>
          <a:p>
            <a:pPr indent="457200">
              <a:spcAft>
                <a:spcPts val="1200"/>
              </a:spcAft>
            </a:pPr>
            <a:r>
              <a:rPr lang="en-US" sz="2400" b="1" dirty="0" smtClean="0">
                <a:latin typeface="Cambria" pitchFamily="18" charset="0"/>
              </a:rPr>
              <a:t>But isn’t this a contradiction in Paul’s teaching?  Didn’t he strongly condemn those who were preaching a “different gospel” in Galatia (</a:t>
            </a:r>
            <a:r>
              <a:rPr lang="en-US" sz="2400" b="1" dirty="0" smtClean="0">
                <a:effectLst>
                  <a:outerShdw blurRad="38100" dist="38100" dir="2700000" algn="tl">
                    <a:srgbClr val="000000">
                      <a:alpha val="43137"/>
                    </a:srgbClr>
                  </a:outerShdw>
                </a:effectLst>
                <a:latin typeface="Cambria" pitchFamily="18" charset="0"/>
              </a:rPr>
              <a:t>Gal. 1:6-9</a:t>
            </a:r>
            <a:r>
              <a:rPr lang="en-US" sz="2400" b="1" dirty="0" smtClean="0">
                <a:latin typeface="Cambria" pitchFamily="18" charset="0"/>
              </a:rPr>
              <a:t>)?  Is he now fine with false preaching?  No!  In Galatians, the apostle was denouncing those who garbled the gospel message into a message of works.  They were preaching heresy.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1:15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122882" name="Picture 2" descr="What Does Philippians 1:16 Mean?"/>
          <p:cNvPicPr>
            <a:picLocks noChangeAspect="1" noChangeArrowheads="1"/>
          </p:cNvPicPr>
          <p:nvPr/>
        </p:nvPicPr>
        <p:blipFill>
          <a:blip r:embed="rId2" cstate="print"/>
          <a:srcRect b="7048"/>
          <a:stretch>
            <a:fillRect/>
          </a:stretch>
        </p:blipFill>
        <p:spPr bwMode="auto">
          <a:xfrm>
            <a:off x="381000" y="533400"/>
            <a:ext cx="8416352" cy="5867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diamond(out)">
                                      <p:cBhvr>
                                        <p:cTn id="7" dur="2000"/>
                                        <p:tgtEl>
                                          <p:spTgt spid="122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Philippians, he’s rejoicing that despite the impure motives of some, the authentic good news about the true Jesus is still being proclaimed.  </a:t>
            </a:r>
          </a:p>
          <a:p>
            <a:pPr indent="457200">
              <a:spcAft>
                <a:spcPts val="1200"/>
              </a:spcAft>
            </a:pPr>
            <a:r>
              <a:rPr lang="en-US" sz="2400" b="1" dirty="0" smtClean="0">
                <a:latin typeface="Cambria" pitchFamily="18" charset="0"/>
              </a:rPr>
              <a:t>A heretic with sincere motives is still preaching a gospel that has no power to save anyone.  But a presentation of the truth, even by those who aren’t living in accordance with it, still has the power to bring a person to faith.  Never forget:  It’s the work of the Holy Spirit, not His empowered preachers, that saves people.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1:15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185487"/>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dirty="0" smtClean="0">
                <a:effectLst>
                  <a:outerShdw blurRad="38100" dist="38100" dir="2700000" algn="tl">
                    <a:srgbClr val="000000">
                      <a:alpha val="43137"/>
                    </a:srgbClr>
                  </a:outerShdw>
                </a:effectLst>
                <a:latin typeface="Georgia" pitchFamily="18" charset="0"/>
              </a:rPr>
              <a:t>19</a:t>
            </a:r>
            <a:r>
              <a:rPr lang="en-US" sz="2700" i="1" dirty="0" smtClean="0">
                <a:latin typeface="Georgia" pitchFamily="18" charset="0"/>
              </a:rPr>
              <a:t>For I know that this will turn out for my deliverance through your prayer and the supply of the Spirit of Jesus Christ,  </a:t>
            </a:r>
            <a:r>
              <a:rPr lang="en-US" sz="2700" b="1" baseline="30000" dirty="0" smtClean="0">
                <a:effectLst>
                  <a:outerShdw blurRad="38100" dist="38100" dir="2700000" algn="tl">
                    <a:srgbClr val="000000">
                      <a:alpha val="43137"/>
                    </a:srgbClr>
                  </a:outerShdw>
                </a:effectLst>
                <a:latin typeface="Georgia" pitchFamily="18" charset="0"/>
              </a:rPr>
              <a:t>20</a:t>
            </a:r>
            <a:r>
              <a:rPr lang="en-US" sz="2700" i="1" dirty="0" smtClean="0">
                <a:latin typeface="Georgia" pitchFamily="18" charset="0"/>
              </a:rPr>
              <a:t>according to my earnest expectation and hope that in nothing I shall be ashamed, but with all boldness, as always, so now also Christ will be magnified in my body, whether by life or by death. </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1:19 – 20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 far we’ve seen Paul model for us a particular lifestyle by his remaining confident through hardship (</a:t>
            </a:r>
            <a:r>
              <a:rPr lang="en-US" sz="2400" b="1" dirty="0" smtClean="0">
                <a:effectLst>
                  <a:outerShdw blurRad="38100" dist="38100" dir="2700000" algn="tl">
                    <a:srgbClr val="000000">
                      <a:alpha val="43137"/>
                    </a:srgbClr>
                  </a:outerShdw>
                </a:effectLst>
                <a:latin typeface="Cambria" pitchFamily="18" charset="0"/>
              </a:rPr>
              <a:t>1:12-14</a:t>
            </a:r>
            <a:r>
              <a:rPr lang="en-US" sz="2400" b="1" dirty="0" smtClean="0">
                <a:latin typeface="Cambria" pitchFamily="18" charset="0"/>
              </a:rPr>
              <a:t>) and by his choosing to be joyful in spite of others who might otherwise rob him of reasons to rejoice (</a:t>
            </a:r>
            <a:r>
              <a:rPr lang="en-US" sz="2400" b="1" dirty="0" smtClean="0">
                <a:effectLst>
                  <a:outerShdw blurRad="38100" dist="38100" dir="2700000" algn="tl">
                    <a:srgbClr val="000000">
                      <a:alpha val="43137"/>
                    </a:srgbClr>
                  </a:outerShdw>
                </a:effectLst>
                <a:latin typeface="Cambria" pitchFamily="18" charset="0"/>
              </a:rPr>
              <a:t>1:15-18</a:t>
            </a:r>
            <a:r>
              <a:rPr lang="en-US" sz="2400" b="1" dirty="0" smtClean="0">
                <a:latin typeface="Cambria" pitchFamily="18" charset="0"/>
              </a:rPr>
              <a:t>).  Now, Paul show us how to be hopeful, regardless of uncertainties (</a:t>
            </a:r>
            <a:r>
              <a:rPr lang="en-US" sz="2400" b="1" dirty="0" smtClean="0">
                <a:effectLst>
                  <a:outerShdw blurRad="38100" dist="38100" dir="2700000" algn="tl">
                    <a:srgbClr val="000000">
                      <a:alpha val="43137"/>
                    </a:srgbClr>
                  </a:outerShdw>
                </a:effectLst>
                <a:latin typeface="Cambria" pitchFamily="18" charset="0"/>
              </a:rPr>
              <a:t>1:19-20</a:t>
            </a:r>
            <a:r>
              <a:rPr lang="en-US" sz="2400" b="1" dirty="0" smtClean="0">
                <a:latin typeface="Cambria" pitchFamily="18" charset="0"/>
              </a:rPr>
              <a:t>).  </a:t>
            </a:r>
          </a:p>
          <a:p>
            <a:pPr indent="457200">
              <a:spcAft>
                <a:spcPts val="1200"/>
              </a:spcAft>
            </a:pPr>
            <a:r>
              <a:rPr lang="en-US" sz="2400" b="1" dirty="0" smtClean="0">
                <a:latin typeface="Cambria" pitchFamily="18" charset="0"/>
              </a:rPr>
              <a:t>With the gospel spreading and people proclaiming Christ, not simply in spite of Paul’s imprisonment but because of it, Paul was greatly encouraged.  This helped boost his trust in God instead of deflating his confidence.  Yes, Paul’s future was filled with countless uncertainties.  Certainly, some reminded Paul that his own legal situation in Rome could conceivably take any number of negative—</a:t>
            </a:r>
            <a:r>
              <a:rPr lang="en-US" sz="2400" b="1" i="1" dirty="0" smtClean="0">
                <a:latin typeface="Cambria" pitchFamily="18" charset="0"/>
              </a:rPr>
              <a:t>even tragic</a:t>
            </a:r>
            <a:r>
              <a:rPr lang="en-US" sz="2400" b="1" dirty="0" smtClean="0">
                <a:latin typeface="Cambria" pitchFamily="18" charset="0"/>
              </a:rPr>
              <a:t>—turns.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1:19 – 20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But Paul chose to be hopeful in spite of the uncertainties.  He was confident that the Philippians’ prayers and the Lord’s provision would ultimately result in his deliverance, likely referring to a literal release from prison (</a:t>
            </a:r>
            <a:r>
              <a:rPr lang="en-US" sz="2400" b="1" dirty="0" smtClean="0">
                <a:effectLst>
                  <a:outerShdw blurRad="38100" dist="38100" dir="2700000" algn="tl">
                    <a:srgbClr val="000000">
                      <a:alpha val="43137"/>
                    </a:srgbClr>
                  </a:outerShdw>
                </a:effectLst>
                <a:latin typeface="Cambria" pitchFamily="18" charset="0"/>
              </a:rPr>
              <a:t>1:19</a:t>
            </a:r>
            <a:r>
              <a:rPr lang="en-US" sz="2400" b="1" dirty="0" smtClean="0">
                <a:latin typeface="Cambria" pitchFamily="18" charset="0"/>
              </a:rPr>
              <a:t>).  </a:t>
            </a:r>
          </a:p>
          <a:p>
            <a:pPr indent="457200">
              <a:spcAft>
                <a:spcPts val="1200"/>
              </a:spcAft>
            </a:pPr>
            <a:r>
              <a:rPr lang="en-US" sz="2400" b="1" dirty="0" smtClean="0">
                <a:latin typeface="Cambria" pitchFamily="18" charset="0"/>
              </a:rPr>
              <a:t>But what if he wasn’t set free?  What if his opponents somehow rigged the system, like they had done in the case of Jesus Christ?  What if Paul faced the same path as his Lord?  Despite these uncertainties, his hope remained.  Paul was unafraid and unashamed.  Whether he lived or died, he knew that Christ would be exalted (</a:t>
            </a:r>
            <a:r>
              <a:rPr lang="en-US" sz="2400" b="1" dirty="0" smtClean="0">
                <a:effectLst>
                  <a:outerShdw blurRad="38100" dist="38100" dir="2700000" algn="tl">
                    <a:srgbClr val="000000">
                      <a:alpha val="43137"/>
                    </a:srgbClr>
                  </a:outerShdw>
                </a:effectLst>
                <a:latin typeface="Cambria" pitchFamily="18" charset="0"/>
              </a:rPr>
              <a:t>1:20</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1:19 – 20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1 -20.jpg"/>
          <p:cNvPicPr>
            <a:picLocks noChangeAspect="1"/>
          </p:cNvPicPr>
          <p:nvPr/>
        </p:nvPicPr>
        <p:blipFill>
          <a:blip r:embed="rId2" cstate="print"/>
          <a:stretch>
            <a:fillRect/>
          </a:stretch>
        </p:blipFill>
        <p:spPr>
          <a:xfrm>
            <a:off x="1676400" y="228600"/>
            <a:ext cx="5562600" cy="6263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fmla="#ppt_w*sin(2.5*pi*$)">
                                          <p:val>
                                            <p:fltVal val="0"/>
                                          </p:val>
                                        </p:tav>
                                        <p:tav tm="100000">
                                          <p:val>
                                            <p:fltVal val="1"/>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Additionally, Paul says that his circumstances at Rome have actually been for the furtherance of the gospel, despite imprisonment and opposition by false brethren.  He is confident that everything will turn out all right, and that he will even come to them again (</a:t>
            </a:r>
            <a:r>
              <a:rPr lang="en-US" sz="2400" b="1" dirty="0" smtClean="0">
                <a:effectLst>
                  <a:outerShdw blurRad="38100" dist="38100" dir="2700000" algn="tl">
                    <a:srgbClr val="000000">
                      <a:alpha val="43137"/>
                    </a:srgbClr>
                  </a:outerShdw>
                </a:effectLst>
                <a:latin typeface="Cambria" pitchFamily="18" charset="0"/>
              </a:rPr>
              <a:t>12-19</a:t>
            </a:r>
            <a:r>
              <a:rPr lang="en-US" sz="2400" b="1" dirty="0" smtClean="0">
                <a:latin typeface="Cambria" pitchFamily="18" charset="0"/>
              </a:rPr>
              <a:t>).  </a:t>
            </a:r>
          </a:p>
          <a:p>
            <a:pPr indent="457200">
              <a:spcAft>
                <a:spcPts val="1200"/>
              </a:spcAft>
            </a:pPr>
            <a:r>
              <a:rPr lang="en-US" sz="2400" b="1" dirty="0" smtClean="0">
                <a:latin typeface="Cambria" pitchFamily="18" charset="0"/>
              </a:rPr>
              <a:t>However, it is not without mixed emotions that Paul is torn between a desire to be with Christ and a realization that to remain in the flesh is more needful for them (</a:t>
            </a:r>
            <a:r>
              <a:rPr lang="en-US" sz="2400" b="1" dirty="0" smtClean="0">
                <a:effectLst>
                  <a:outerShdw blurRad="38100" dist="38100" dir="2700000" algn="tl">
                    <a:srgbClr val="000000">
                      <a:alpha val="43137"/>
                    </a:srgbClr>
                  </a:outerShdw>
                </a:effectLst>
                <a:latin typeface="Cambria" pitchFamily="18" charset="0"/>
              </a:rPr>
              <a:t>20-26</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752600" y="1447800"/>
            <a:ext cx="5831958" cy="4343400"/>
          </a:xfrm>
          <a:prstGeom prst="rect">
            <a:avLst/>
          </a:prstGeom>
          <a:ln>
            <a:noFill/>
          </a:ln>
          <a:effectLst>
            <a:outerShdw blurRad="190500" algn="tl" rotWithShape="0">
              <a:srgbClr val="000000">
                <a:alpha val="70000"/>
              </a:srgbClr>
            </a:outerShdw>
          </a:effectLst>
        </p:spPr>
      </p:pic>
      <p:pic>
        <p:nvPicPr>
          <p:cNvPr id="5" name="Picture 4" descr="Photo of Jesus2.jpg"/>
          <p:cNvPicPr>
            <a:picLocks noChangeAspect="1"/>
          </p:cNvPicPr>
          <p:nvPr/>
        </p:nvPicPr>
        <p:blipFill>
          <a:blip r:embed="rId3" cstate="print"/>
          <a:srcRect b="7337"/>
          <a:stretch>
            <a:fillRect/>
          </a:stretch>
        </p:blipFill>
        <p:spPr>
          <a:xfrm>
            <a:off x="1752600" y="152400"/>
            <a:ext cx="5867400" cy="652659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26 October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Philippians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6657"/>
            <a:ext cx="8534400" cy="3046988"/>
          </a:xfrm>
          <a:prstGeom prst="rect">
            <a:avLst/>
          </a:prstGeom>
          <a:noFill/>
        </p:spPr>
        <p:txBody>
          <a:bodyPr wrap="square" lIns="274320" tIns="182880" rIns="274320" bIns="182880" rtlCol="0" anchor="ctr" anchorCtr="0">
            <a:spAutoFit/>
          </a:bodyPr>
          <a:lstStyle/>
          <a:p>
            <a:pPr>
              <a:spcAft>
                <a:spcPts val="1200"/>
              </a:spcAft>
            </a:pPr>
            <a:r>
              <a:rPr lang="en-US" sz="3000" b="1" dirty="0" smtClean="0">
                <a:solidFill>
                  <a:srgbClr val="C00000"/>
                </a:solidFill>
                <a:latin typeface="Britannic Bold" pitchFamily="34" charset="0"/>
              </a:rPr>
              <a:t>Before next class, read the below verses in the NKJV and in one other versions of the Bible, i.e., NIV, NRSV, KJV, CEV, etc … </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1:21 – 30</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“Between a Rock and a Hard Place”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6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6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6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desire is that whether absent from or present  with them, he may hear they are conducting themselves worthy of the gospel, by standing fast in one spirit and one mind for the gospel and by not allowing themselves to be intimidated by any adversaries (</a:t>
            </a:r>
            <a:r>
              <a:rPr lang="en-US" sz="2400" b="1" dirty="0" smtClean="0">
                <a:effectLst>
                  <a:outerShdw blurRad="38100" dist="38100" dir="2700000" algn="tl">
                    <a:srgbClr val="000000">
                      <a:alpha val="43137"/>
                    </a:srgbClr>
                  </a:outerShdw>
                </a:effectLst>
                <a:latin typeface="Cambria" pitchFamily="18" charset="0"/>
              </a:rPr>
              <a:t>27-28</a:t>
            </a:r>
            <a:r>
              <a:rPr lang="en-US" sz="2400" b="1" dirty="0" smtClean="0">
                <a:latin typeface="Cambria" pitchFamily="18" charset="0"/>
              </a:rPr>
              <a:t>). </a:t>
            </a:r>
          </a:p>
          <a:p>
            <a:pPr indent="457200">
              <a:spcAft>
                <a:spcPts val="1200"/>
              </a:spcAft>
            </a:pPr>
            <a:r>
              <a:rPr lang="en-US" sz="2400" b="1" dirty="0" smtClean="0">
                <a:latin typeface="Cambria" pitchFamily="18" charset="0"/>
              </a:rPr>
              <a:t>Finally, Paul encourages them to take comfort in knowing that, like himself, they have been granted the honor not only to believe in Christ, but also to suffer for His sake (</a:t>
            </a:r>
            <a:r>
              <a:rPr lang="en-US" sz="2400" b="1" dirty="0" smtClean="0">
                <a:effectLst>
                  <a:outerShdw blurRad="38100" dist="38100" dir="2700000" algn="tl">
                    <a:srgbClr val="000000">
                      <a:alpha val="43137"/>
                    </a:srgbClr>
                  </a:outerShdw>
                </a:effectLst>
                <a:latin typeface="Cambria" pitchFamily="18" charset="0"/>
              </a:rPr>
              <a:t>29-30</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Introd - Paul's face.jpeg"/>
          <p:cNvPicPr>
            <a:picLocks noChangeAspect="1"/>
          </p:cNvPicPr>
          <p:nvPr/>
        </p:nvPicPr>
        <p:blipFill>
          <a:blip r:embed="rId3" cstate="print"/>
          <a:stretch>
            <a:fillRect/>
          </a:stretch>
        </p:blipFill>
        <p:spPr>
          <a:xfrm>
            <a:off x="152400" y="152400"/>
            <a:ext cx="8839200" cy="6619996"/>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Introd - Letter Slide.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616858" y="3185850"/>
            <a:ext cx="5862654"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latin typeface="Cambria" pitchFamily="18" charset="0"/>
              </a:rPr>
              <a:t>“What a Way to Live”</a:t>
            </a:r>
            <a:endParaRPr lang="en-US" sz="22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Holocaust survivor </a:t>
            </a:r>
            <a:r>
              <a:rPr lang="en-US" sz="2400" b="1" dirty="0" smtClean="0">
                <a:effectLst>
                  <a:outerShdw blurRad="38100" dist="38100" dir="2700000" algn="tl">
                    <a:srgbClr val="000000">
                      <a:alpha val="43137"/>
                    </a:srgbClr>
                  </a:outerShdw>
                </a:effectLst>
                <a:latin typeface="Cambria" pitchFamily="18" charset="0"/>
              </a:rPr>
              <a:t>Viktor Frank</a:t>
            </a:r>
            <a:r>
              <a:rPr lang="en-US" sz="2400" b="1" dirty="0" smtClean="0">
                <a:latin typeface="Cambria" pitchFamily="18" charset="0"/>
              </a:rPr>
              <a:t> observed, </a:t>
            </a:r>
            <a:r>
              <a:rPr lang="en-US" sz="2400" b="1" i="1" dirty="0" smtClean="0">
                <a:latin typeface="Cambria" pitchFamily="18" charset="0"/>
              </a:rPr>
              <a:t>“Everything can be taken from a man but one thing: the last of the human freedoms—to choose one’s attitude in any given set of circumstances.” </a:t>
            </a:r>
          </a:p>
          <a:p>
            <a:pPr indent="457200">
              <a:spcAft>
                <a:spcPts val="1200"/>
              </a:spcAft>
            </a:pPr>
            <a:r>
              <a:rPr lang="en-US" sz="2400" b="1" dirty="0" smtClean="0">
                <a:latin typeface="Cambria" pitchFamily="18" charset="0"/>
              </a:rPr>
              <a:t>If we pursue happiness instead of choosing joy, we will become, as </a:t>
            </a:r>
            <a:r>
              <a:rPr lang="en-US" sz="2400" b="1" dirty="0" smtClean="0">
                <a:effectLst>
                  <a:outerShdw blurRad="38100" dist="38100" dir="2700000" algn="tl">
                    <a:srgbClr val="000000">
                      <a:alpha val="43137"/>
                    </a:srgbClr>
                  </a:outerShdw>
                </a:effectLst>
                <a:latin typeface="Cambria" pitchFamily="18" charset="0"/>
              </a:rPr>
              <a:t>Viktor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Frank</a:t>
            </a:r>
            <a:r>
              <a:rPr lang="en-US" sz="2400" b="1" dirty="0" smtClean="0">
                <a:latin typeface="Cambria" pitchFamily="18" charset="0"/>
              </a:rPr>
              <a:t> put it, “playthings of circumstance.”  Our inner peace will be tossed back and forth according to the whim of events beyond our control.  But if we choose our attitude—the one basic freedom that can’t be taken away from us—we can choose joy even in the midst of the cruelest of circumstances.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1:12 – 20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19389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Truth of the matter – joy does not come from without, but from within.  A life of calm, peaceful satisfaction, a positive attitude, a contented spirit—these aren’t dependent on circumstances but on our mind-set.  There are two types of people: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1:12 – 20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pic>
        <p:nvPicPr>
          <p:cNvPr id="6" name="Picture 5" descr="1-11 chart-1.jpg"/>
          <p:cNvPicPr>
            <a:picLocks noChangeAspect="1"/>
          </p:cNvPicPr>
          <p:nvPr/>
        </p:nvPicPr>
        <p:blipFill>
          <a:blip r:embed="rId3" cstate="print"/>
          <a:srcRect/>
          <a:stretch>
            <a:fillRect/>
          </a:stretch>
        </p:blipFill>
        <p:spPr>
          <a:xfrm>
            <a:off x="381000" y="3352800"/>
            <a:ext cx="8382000" cy="3200400"/>
          </a:xfrm>
          <a:prstGeom prst="rect">
            <a:avLst/>
          </a:prstGeom>
          <a:ln w="88900" cap="sq" cmpd="thickThin">
            <a:solidFill>
              <a:srgbClr val="000000"/>
            </a:solidFill>
            <a:prstDash val="solid"/>
            <a:miter lim="800000"/>
          </a:ln>
          <a:effectLst>
            <a:innerShdw blurRad="76200">
              <a:srgbClr val="000000"/>
            </a:innerShdw>
          </a:effectLst>
        </p:spPr>
      </p:pic>
      <p:sp>
        <p:nvSpPr>
          <p:cNvPr id="11" name="Right Arrow 10"/>
          <p:cNvSpPr/>
          <p:nvPr/>
        </p:nvSpPr>
        <p:spPr>
          <a:xfrm rot="2100000">
            <a:off x="137356" y="3991244"/>
            <a:ext cx="978408" cy="256032"/>
          </a:xfrm>
          <a:prstGeom prst="rightArrow">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Right Arrow 11"/>
          <p:cNvSpPr/>
          <p:nvPr/>
        </p:nvSpPr>
        <p:spPr>
          <a:xfrm rot="2100000">
            <a:off x="4023555" y="4067444"/>
            <a:ext cx="978408" cy="256032"/>
          </a:xfrm>
          <a:prstGeom prst="rightArrow">
            <a:avLst/>
          </a:prstGeom>
          <a:solidFill>
            <a:schemeClr val="bg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chemeClr val="bg1"/>
              </a:solidFill>
            </a:endParaRPr>
          </a:p>
        </p:txBody>
      </p:sp>
      <p:sp>
        <p:nvSpPr>
          <p:cNvPr id="13" name="Right Arrow 12"/>
          <p:cNvSpPr/>
          <p:nvPr/>
        </p:nvSpPr>
        <p:spPr>
          <a:xfrm rot="2100000">
            <a:off x="137356" y="4600843"/>
            <a:ext cx="978408" cy="256032"/>
          </a:xfrm>
          <a:prstGeom prst="rightArrow">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Right Arrow 13"/>
          <p:cNvSpPr/>
          <p:nvPr/>
        </p:nvSpPr>
        <p:spPr>
          <a:xfrm rot="2100000">
            <a:off x="4023554" y="4600844"/>
            <a:ext cx="978408" cy="256032"/>
          </a:xfrm>
          <a:prstGeom prst="rightArrow">
            <a:avLst/>
          </a:prstGeom>
          <a:solidFill>
            <a:schemeClr val="bg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chemeClr val="bg1"/>
              </a:solidFill>
            </a:endParaRPr>
          </a:p>
        </p:txBody>
      </p:sp>
      <p:sp>
        <p:nvSpPr>
          <p:cNvPr id="15" name="Right Arrow 14"/>
          <p:cNvSpPr/>
          <p:nvPr/>
        </p:nvSpPr>
        <p:spPr>
          <a:xfrm rot="2100000">
            <a:off x="137356" y="5134244"/>
            <a:ext cx="978408" cy="256032"/>
          </a:xfrm>
          <a:prstGeom prst="rightArrow">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Right Arrow 15"/>
          <p:cNvSpPr/>
          <p:nvPr/>
        </p:nvSpPr>
        <p:spPr>
          <a:xfrm rot="2100000">
            <a:off x="4023556" y="5210445"/>
            <a:ext cx="978408" cy="256032"/>
          </a:xfrm>
          <a:prstGeom prst="rightArrow">
            <a:avLst/>
          </a:prstGeom>
          <a:solidFill>
            <a:schemeClr val="bg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1" nodeType="clickEffect">
                                  <p:stCondLst>
                                    <p:cond delay="0"/>
                                  </p:stCondLst>
                                  <p:childTnLst>
                                    <p:animEffect transition="out" filter="dissolv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It’s not enough, though, simply to say, “I choose to be happy.  I choose joy.”  The Bible’s not a self-help manual to stir up your inner power of positive thinking.  That’s rubbish.  When talking about a “positive mind-set,” we are talking about the joyful disposition that comes from the renewal of the mind by the Holy Spirit (</a:t>
            </a:r>
            <a:r>
              <a:rPr lang="en-US" sz="2400" b="1" dirty="0" smtClean="0">
                <a:effectLst>
                  <a:outerShdw blurRad="38100" dist="38100" dir="2700000" algn="tl">
                    <a:srgbClr val="000000">
                      <a:alpha val="43137"/>
                    </a:srgbClr>
                  </a:outerShdw>
                </a:effectLst>
                <a:latin typeface="Cambria" pitchFamily="18" charset="0"/>
              </a:rPr>
              <a:t>Rom. 12:2</a:t>
            </a:r>
            <a:r>
              <a:rPr lang="en-US" sz="2400" b="1" dirty="0" smtClean="0">
                <a:latin typeface="Cambria" pitchFamily="18" charset="0"/>
              </a:rPr>
              <a:t>).  That’s the internal work of God.  But God also uses external means to reinforce His work in us, like when we intentionally set our minds on the things of God (</a:t>
            </a:r>
            <a:r>
              <a:rPr lang="en-US" sz="2400" b="1" dirty="0" smtClean="0">
                <a:effectLst>
                  <a:outerShdw blurRad="38100" dist="38100" dir="2700000" algn="tl">
                    <a:srgbClr val="000000">
                      <a:alpha val="43137"/>
                    </a:srgbClr>
                  </a:outerShdw>
                </a:effectLst>
                <a:latin typeface="Cambria" pitchFamily="18" charset="0"/>
              </a:rPr>
              <a:t>Phil. 4:8</a:t>
            </a:r>
            <a:r>
              <a:rPr lang="en-US" sz="2400" b="1" dirty="0" smtClean="0">
                <a:latin typeface="Cambria" pitchFamily="18" charset="0"/>
              </a:rPr>
              <a:t>).</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Philippians 1:12-20</a:t>
            </a:r>
            <a:r>
              <a:rPr lang="en-US" sz="2400" b="1" dirty="0" smtClean="0">
                <a:latin typeface="Cambria" pitchFamily="18" charset="0"/>
              </a:rPr>
              <a:t>, Paul embodies the decision to live a joyful life in spite of troubling circumstances.  Remember who it is we’re talking about.  He wanted to go to Rome as a preacher.  Instead, he went as a prisoner.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1:12 – 20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38406</TotalTime>
  <Words>2618</Words>
  <Application>Microsoft Office PowerPoint</Application>
  <PresentationFormat>On-screen Show (4:3)</PresentationFormat>
  <Paragraphs>81</Paragraphs>
  <Slides>31</Slides>
  <Notes>4</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7010</cp:revision>
  <dcterms:created xsi:type="dcterms:W3CDTF">2016-10-08T19:35:00Z</dcterms:created>
  <dcterms:modified xsi:type="dcterms:W3CDTF">2022-10-10T16:56:26Z</dcterms:modified>
</cp:coreProperties>
</file>